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2" r:id="rId4"/>
    <p:sldId id="273" r:id="rId5"/>
    <p:sldId id="285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BA39D"/>
    <a:srgbClr val="E840D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57" autoAdjust="0"/>
  </p:normalViewPr>
  <p:slideViewPr>
    <p:cSldViewPr>
      <p:cViewPr varScale="1">
        <p:scale>
          <a:sx n="102" d="100"/>
          <a:sy n="102" d="100"/>
        </p:scale>
        <p:origin x="-18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CEAFB-2FB2-4A84-83F6-E61F2A2A0FA7}" type="datetimeFigureOut">
              <a:rPr lang="hr-HR" smtClean="0"/>
              <a:pPr/>
              <a:t>11.8.2021.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3144B-4988-4100-B781-9DA60F7A5CF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2277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3144B-4988-4100-B781-9DA60F7A5CF1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2562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D6059-3F76-4ED8-AC1E-A88C40E69259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525959-278C-4F7B-9D1C-83C46A470D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5</a:t>
            </a:r>
          </a:p>
          <a:p>
            <a:pPr algn="r"/>
            <a:r>
              <a:rPr lang="hr-HR" sz="3200" b="1" dirty="0" smtClean="0"/>
              <a:t>ŠK</a:t>
            </a:r>
            <a:endParaRPr lang="hr-HR" sz="32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e-sfera.hr/dodatni-digitalni-sadrzaji/a1233be8-0558-42de-bcc7-2558bc4ee69e/?jumpTo=section_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e-sfera.hr/dodatni-digitalni-sadrzaji/a1233be8-0558-42de-bcc7-2558bc4ee69e/?jumpTo=section_2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ccc8da9b-8d22-47fa-b24b-71a4fdcb3b6c/?jumpTo=section_33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e-sfera.hr/prelistaj-udzbenik/260e5885-7091-4297-a390-2e8777f0101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988840"/>
            <a:ext cx="8136904" cy="3456384"/>
          </a:xfrm>
        </p:spPr>
        <p:txBody>
          <a:bodyPr>
            <a:noAutofit/>
          </a:bodyPr>
          <a:lstStyle/>
          <a:p>
            <a:r>
              <a:rPr lang="hr-HR" b="1" dirty="0">
                <a:solidFill>
                  <a:srgbClr val="2BA39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hr-HR" b="1" dirty="0">
                <a:solidFill>
                  <a:srgbClr val="2BA39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hr-HR" b="1" dirty="0">
                <a:solidFill>
                  <a:srgbClr val="2BA39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ISTRAŽUJEMO VAŽNOST VODE</a:t>
            </a:r>
            <a:r>
              <a:rPr lang="hr-HR" b="1" dirty="0">
                <a:solidFill>
                  <a:srgbClr val="2BA39D"/>
                </a:solidFill>
                <a:latin typeface="Arial Black" pitchFamily="34" charset="0"/>
              </a:rPr>
              <a:t/>
            </a:r>
            <a:br>
              <a:rPr lang="hr-HR" b="1" dirty="0">
                <a:solidFill>
                  <a:srgbClr val="2BA39D"/>
                </a:solidFill>
                <a:latin typeface="Arial Black" pitchFamily="34" charset="0"/>
              </a:rPr>
            </a:br>
            <a:endParaRPr lang="en-US" b="1" dirty="0">
              <a:solidFill>
                <a:srgbClr val="2BA39D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almon, Fish, Jump, Upstream, Jumping Fish, Jump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700808"/>
            <a:ext cx="2728724" cy="1728192"/>
          </a:xfrm>
          <a:prstGeom prst="rect">
            <a:avLst/>
          </a:prstGeom>
          <a:noFill/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CCBF7271-9DFC-442A-8AB9-A117DEA079FB}"/>
              </a:ext>
            </a:extLst>
          </p:cNvPr>
          <p:cNvSpPr txBox="1"/>
          <p:nvPr/>
        </p:nvSpPr>
        <p:spPr>
          <a:xfrm>
            <a:off x="467544" y="1052736"/>
            <a:ext cx="59766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tx2"/>
                </a:solidFill>
              </a:rPr>
              <a:t>Nose ih struje i valovi</a:t>
            </a:r>
          </a:p>
          <a:p>
            <a:endParaRPr lang="hr-HR" dirty="0"/>
          </a:p>
          <a:p>
            <a:r>
              <a:rPr lang="hr-HR" sz="2400" dirty="0"/>
              <a:t>Organizmi koji žive u tekućicama, moraju se mnogo aktivnije kretati ako žele plivati suprotno od strujanja vode, </a:t>
            </a:r>
            <a:r>
              <a:rPr lang="hr-HR" sz="2400" dirty="0" smtClean="0"/>
              <a:t>stoga </a:t>
            </a:r>
            <a:r>
              <a:rPr lang="hr-HR" sz="2400" dirty="0"/>
              <a:t>su se prilagodili snažnim mišićima koji troše više energije</a:t>
            </a:r>
            <a:r>
              <a:rPr lang="hr-HR" sz="2400" dirty="0" smtClean="0"/>
              <a:t>.</a:t>
            </a:r>
            <a:endParaRPr lang="hr-HR" dirty="0"/>
          </a:p>
          <a:p>
            <a:r>
              <a:rPr lang="hr-HR" sz="2400" dirty="0"/>
              <a:t>U moru važnu ulogu imaju </a:t>
            </a:r>
            <a:r>
              <a:rPr lang="hr-HR" sz="2400" b="1" dirty="0">
                <a:solidFill>
                  <a:schemeClr val="tx2"/>
                </a:solidFill>
              </a:rPr>
              <a:t>valovi</a:t>
            </a:r>
            <a:r>
              <a:rPr lang="hr-HR" sz="2400" dirty="0"/>
              <a:t> te pojava </a:t>
            </a:r>
            <a:r>
              <a:rPr lang="hr-HR" sz="2400" b="1" dirty="0">
                <a:solidFill>
                  <a:schemeClr val="tx2"/>
                </a:solidFill>
              </a:rPr>
              <a:t>plime i oseke</a:t>
            </a:r>
            <a:r>
              <a:rPr lang="hr-HR" sz="2400" dirty="0"/>
              <a:t>. Za vrijeme oseke razina je vode niža pa neki organizmi ostaju na suhom.</a:t>
            </a:r>
          </a:p>
        </p:txBody>
      </p:sp>
      <p:sp>
        <p:nvSpPr>
          <p:cNvPr id="3" name="Oblak 2">
            <a:extLst>
              <a:ext uri="{FF2B5EF4-FFF2-40B4-BE49-F238E27FC236}">
                <a16:creationId xmlns:a16="http://schemas.microsoft.com/office/drawing/2014/main" xmlns="" id="{8FC6C251-4086-4D81-8A7E-5168A48159D2}"/>
              </a:ext>
            </a:extLst>
          </p:cNvPr>
          <p:cNvSpPr/>
          <p:nvPr/>
        </p:nvSpPr>
        <p:spPr>
          <a:xfrm>
            <a:off x="5724128" y="3861048"/>
            <a:ext cx="3419872" cy="28083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/>
              <a:t>Prisjetite se koji organizmi katkad za vrijeme oseke na moru ostaju izvan vode. Opišite </a:t>
            </a:r>
            <a:r>
              <a:rPr lang="hr-HR" sz="2000" dirty="0" smtClean="0"/>
              <a:t>njihove prilagodbe</a:t>
            </a:r>
            <a:r>
              <a:rPr lang="hr-HR" sz="2000" dirty="0"/>
              <a:t>.</a:t>
            </a:r>
          </a:p>
        </p:txBody>
      </p:sp>
      <p:pic>
        <p:nvPicPr>
          <p:cNvPr id="5" name="Slika 4" descr="Slika na kojoj se prikazuje cvijet, sjedenje, komad, raznobojno&#10;&#10;Opis je automatski generiran">
            <a:extLst>
              <a:ext uri="{FF2B5EF4-FFF2-40B4-BE49-F238E27FC236}">
                <a16:creationId xmlns:a16="http://schemas.microsoft.com/office/drawing/2014/main" xmlns="" id="{BA546956-FC75-415B-B99C-4E2D20F42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940" y="4869161"/>
            <a:ext cx="2586900" cy="1768706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869160"/>
            <a:ext cx="1175906" cy="17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0665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voda, na otvorenom, čamac, sjedenje&#10;&#10;Opis je automatski generiran">
            <a:extLst>
              <a:ext uri="{FF2B5EF4-FFF2-40B4-BE49-F238E27FC236}">
                <a16:creationId xmlns:a16="http://schemas.microsoft.com/office/drawing/2014/main" xmlns="" id="{32307D83-6132-4480-B3BB-C12B69DC4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556792"/>
            <a:ext cx="3024336" cy="2418950"/>
          </a:xfrm>
          <a:prstGeom prst="rect">
            <a:avLst/>
          </a:prstGeom>
        </p:spPr>
      </p:pic>
      <p:pic>
        <p:nvPicPr>
          <p:cNvPr id="9" name="Slika 8" descr="Slika na kojoj se prikazuje na otvorenom, voda, zgrada, plaža&#10;&#10;Opis je automatski generiran">
            <a:extLst>
              <a:ext uri="{FF2B5EF4-FFF2-40B4-BE49-F238E27FC236}">
                <a16:creationId xmlns:a16="http://schemas.microsoft.com/office/drawing/2014/main" xmlns="" id="{A633B2EF-EBB3-4635-9FB4-D868E9F91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556792"/>
            <a:ext cx="3096344" cy="2477381"/>
          </a:xfrm>
          <a:prstGeom prst="rect">
            <a:avLst/>
          </a:prstGeom>
        </p:spPr>
      </p:pic>
      <p:sp>
        <p:nvSpPr>
          <p:cNvPr id="10" name="Oblačić: strelica lijevo-desno 9">
            <a:extLst>
              <a:ext uri="{FF2B5EF4-FFF2-40B4-BE49-F238E27FC236}">
                <a16:creationId xmlns:a16="http://schemas.microsoft.com/office/drawing/2014/main" xmlns="" id="{676001F3-11AD-472A-AACE-1419934D0E8C}"/>
              </a:ext>
            </a:extLst>
          </p:cNvPr>
          <p:cNvSpPr/>
          <p:nvPr/>
        </p:nvSpPr>
        <p:spPr>
          <a:xfrm>
            <a:off x="2843808" y="2060848"/>
            <a:ext cx="3286984" cy="1152128"/>
          </a:xfrm>
          <a:prstGeom prst="leftRightArrowCallout">
            <a:avLst>
              <a:gd name="adj1" fmla="val 25000"/>
              <a:gd name="adj2" fmla="val 35894"/>
              <a:gd name="adj3" fmla="val 53012"/>
              <a:gd name="adj4" fmla="val 481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Razlika u razini vode</a:t>
            </a:r>
          </a:p>
        </p:txBody>
      </p:sp>
      <p:sp>
        <p:nvSpPr>
          <p:cNvPr id="11" name="Oblak 10">
            <a:extLst>
              <a:ext uri="{FF2B5EF4-FFF2-40B4-BE49-F238E27FC236}">
                <a16:creationId xmlns:a16="http://schemas.microsoft.com/office/drawing/2014/main" xmlns="" id="{3C7CC84A-E151-4EFE-8590-857EB625361A}"/>
              </a:ext>
            </a:extLst>
          </p:cNvPr>
          <p:cNvSpPr/>
          <p:nvPr/>
        </p:nvSpPr>
        <p:spPr>
          <a:xfrm>
            <a:off x="2627784" y="3861048"/>
            <a:ext cx="3672408" cy="263357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Prisjetite se za što se iskorištava energija kretanja vode za plime i oseke i energija valova.</a:t>
            </a:r>
          </a:p>
        </p:txBody>
      </p:sp>
    </p:spTree>
    <p:extLst>
      <p:ext uri="{BB962C8B-B14F-4D97-AF65-F5344CB8AC3E}">
        <p14:creationId xmlns:p14="http://schemas.microsoft.com/office/powerpoint/2010/main" xmlns="" val="40069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36845E1C-4F02-44BA-9B18-FD729CBBC9F2}"/>
              </a:ext>
            </a:extLst>
          </p:cNvPr>
          <p:cNvSpPr txBox="1"/>
          <p:nvPr/>
        </p:nvSpPr>
        <p:spPr>
          <a:xfrm>
            <a:off x="395536" y="112474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Pomoću strujanja vode kreću se planktonski organizmi (ličinke, račići) i neke meduze.</a:t>
            </a:r>
          </a:p>
        </p:txBody>
      </p:sp>
      <p:pic>
        <p:nvPicPr>
          <p:cNvPr id="3074" name="Picture 2" descr="Jellyfish, Animal, Underwater, Sea Jelly">
            <a:extLst>
              <a:ext uri="{FF2B5EF4-FFF2-40B4-BE49-F238E27FC236}">
                <a16:creationId xmlns:a16="http://schemas.microsoft.com/office/drawing/2014/main" xmlns="" id="{96BB9703-7744-4353-B3B5-7BFB460A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528" y="2060848"/>
            <a:ext cx="3896919" cy="3681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 na kojoj se prikazuje ptica, voda, sjedenje, snijeg&#10;&#10;Opis je automatski generiran">
            <a:extLst>
              <a:ext uri="{FF2B5EF4-FFF2-40B4-BE49-F238E27FC236}">
                <a16:creationId xmlns:a16="http://schemas.microsoft.com/office/drawing/2014/main" xmlns="" id="{15315AC2-4ACD-4F68-972F-5B974F644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023" y="2060848"/>
            <a:ext cx="4023961" cy="374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1B56D949-8F13-4B98-B845-ACCF244F08DA}"/>
              </a:ext>
            </a:extLst>
          </p:cNvPr>
          <p:cNvSpPr/>
          <p:nvPr/>
        </p:nvSpPr>
        <p:spPr>
          <a:xfrm>
            <a:off x="755576" y="5085184"/>
            <a:ext cx="1440160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/>
              <a:t>Planktonski organizmi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xmlns="" id="{71CB543C-9624-48B0-9DCA-3C3DA345C0FC}"/>
              </a:ext>
            </a:extLst>
          </p:cNvPr>
          <p:cNvSpPr/>
          <p:nvPr/>
        </p:nvSpPr>
        <p:spPr>
          <a:xfrm>
            <a:off x="5004048" y="5013176"/>
            <a:ext cx="1440160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/>
              <a:t>Meduza</a:t>
            </a:r>
          </a:p>
        </p:txBody>
      </p:sp>
    </p:spTree>
    <p:extLst>
      <p:ext uri="{BB962C8B-B14F-4D97-AF65-F5344CB8AC3E}">
        <p14:creationId xmlns:p14="http://schemas.microsoft.com/office/powerpoint/2010/main" xmlns="" val="242304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EEAA992F-3093-4ED6-93E6-41328D207448}"/>
              </a:ext>
            </a:extLst>
          </p:cNvPr>
          <p:cNvSpPr txBox="1"/>
          <p:nvPr/>
        </p:nvSpPr>
        <p:spPr>
          <a:xfrm>
            <a:off x="2267744" y="537321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Dio životinja u vodi kreće se po dnu, npr. rakovi, puževi, ježinci i zvjezdače.</a:t>
            </a:r>
          </a:p>
        </p:txBody>
      </p:sp>
      <p:pic>
        <p:nvPicPr>
          <p:cNvPr id="4" name="Slika 3" descr="Slika na kojoj se prikazuje hrana, sjedenje, komad, malo&#10;&#10;Opis je automatski generiran">
            <a:extLst>
              <a:ext uri="{FF2B5EF4-FFF2-40B4-BE49-F238E27FC236}">
                <a16:creationId xmlns:a16="http://schemas.microsoft.com/office/drawing/2014/main" xmlns="" id="{92BDB2E1-5544-41A8-9053-55B5A50D6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158" y="1349340"/>
            <a:ext cx="4269146" cy="3849523"/>
          </a:xfrm>
          <a:prstGeom prst="rect">
            <a:avLst/>
          </a:prstGeom>
        </p:spPr>
      </p:pic>
      <p:pic>
        <p:nvPicPr>
          <p:cNvPr id="6" name="Slika 5" descr="Slika na kojoj se prikazuje trava, zeleno, sjedenje, malo&#10;&#10;Opis je automatski generiran">
            <a:extLst>
              <a:ext uri="{FF2B5EF4-FFF2-40B4-BE49-F238E27FC236}">
                <a16:creationId xmlns:a16="http://schemas.microsoft.com/office/drawing/2014/main" xmlns="" id="{00FA9797-1132-4038-9AA9-235D0536E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9386" y="1349340"/>
            <a:ext cx="4104456" cy="3849522"/>
          </a:xfrm>
          <a:prstGeom prst="rect">
            <a:avLst/>
          </a:prstGeom>
        </p:spPr>
      </p:pic>
      <p:sp>
        <p:nvSpPr>
          <p:cNvPr id="7" name="Oblačić: strelica prema dolje 6">
            <a:extLst>
              <a:ext uri="{FF2B5EF4-FFF2-40B4-BE49-F238E27FC236}">
                <a16:creationId xmlns:a16="http://schemas.microsoft.com/office/drawing/2014/main" xmlns="" id="{1CADA17A-475A-402C-8A93-5ECC595688AC}"/>
              </a:ext>
            </a:extLst>
          </p:cNvPr>
          <p:cNvSpPr/>
          <p:nvPr/>
        </p:nvSpPr>
        <p:spPr>
          <a:xfrm>
            <a:off x="1547664" y="1340768"/>
            <a:ext cx="1728192" cy="1080120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rak</a:t>
            </a:r>
          </a:p>
        </p:txBody>
      </p:sp>
      <p:sp>
        <p:nvSpPr>
          <p:cNvPr id="8" name="Oblačić: strelica prema dolje 7">
            <a:extLst>
              <a:ext uri="{FF2B5EF4-FFF2-40B4-BE49-F238E27FC236}">
                <a16:creationId xmlns:a16="http://schemas.microsoft.com/office/drawing/2014/main" xmlns="" id="{4C410721-485D-4B88-90FD-CB991E2D9393}"/>
              </a:ext>
            </a:extLst>
          </p:cNvPr>
          <p:cNvSpPr/>
          <p:nvPr/>
        </p:nvSpPr>
        <p:spPr>
          <a:xfrm>
            <a:off x="5940152" y="1340768"/>
            <a:ext cx="1728192" cy="1080120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puž</a:t>
            </a:r>
          </a:p>
        </p:txBody>
      </p:sp>
    </p:spTree>
    <p:extLst>
      <p:ext uri="{BB962C8B-B14F-4D97-AF65-F5344CB8AC3E}">
        <p14:creationId xmlns:p14="http://schemas.microsoft.com/office/powerpoint/2010/main" xmlns="" val="2133841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jedenje, velik, koralj, podmorje&#10;&#10;Opis je automatski generiran">
            <a:extLst>
              <a:ext uri="{FF2B5EF4-FFF2-40B4-BE49-F238E27FC236}">
                <a16:creationId xmlns:a16="http://schemas.microsoft.com/office/drawing/2014/main" xmlns="" id="{2473BE3A-29E7-4CA2-8657-8A4A93DD5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68760"/>
            <a:ext cx="3744416" cy="247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 descr="Slika na kojoj se prikazuje na otvorenom, plaža, pijesak, malo&#10;&#10;Opis je automatski generiran">
            <a:extLst>
              <a:ext uri="{FF2B5EF4-FFF2-40B4-BE49-F238E27FC236}">
                <a16:creationId xmlns:a16="http://schemas.microsoft.com/office/drawing/2014/main" xmlns="" id="{68CB4FB0-FC86-4B5C-9E4A-B37D90237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761508"/>
            <a:ext cx="4176464" cy="276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lačić: strelica ulijevo 7">
            <a:extLst>
              <a:ext uri="{FF2B5EF4-FFF2-40B4-BE49-F238E27FC236}">
                <a16:creationId xmlns:a16="http://schemas.microsoft.com/office/drawing/2014/main" xmlns="" id="{2B66B364-E8EF-451E-8CD7-2B4EE4793C76}"/>
              </a:ext>
            </a:extLst>
          </p:cNvPr>
          <p:cNvSpPr/>
          <p:nvPr/>
        </p:nvSpPr>
        <p:spPr>
          <a:xfrm>
            <a:off x="4067944" y="1628800"/>
            <a:ext cx="2880320" cy="1512168"/>
          </a:xfrm>
          <a:prstGeom prst="left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zvjezdača i ježinci</a:t>
            </a:r>
          </a:p>
        </p:txBody>
      </p:sp>
      <p:sp>
        <p:nvSpPr>
          <p:cNvPr id="9" name="Oblačić: strelica udesno 8">
            <a:extLst>
              <a:ext uri="{FF2B5EF4-FFF2-40B4-BE49-F238E27FC236}">
                <a16:creationId xmlns:a16="http://schemas.microsoft.com/office/drawing/2014/main" xmlns="" id="{F4E52B8A-DF5C-4FAB-85D3-23E167DDF5F3}"/>
              </a:ext>
            </a:extLst>
          </p:cNvPr>
          <p:cNvSpPr/>
          <p:nvPr/>
        </p:nvSpPr>
        <p:spPr>
          <a:xfrm>
            <a:off x="1979712" y="4653136"/>
            <a:ext cx="2880320" cy="1224136"/>
          </a:xfrm>
          <a:prstGeom prst="rightArrowCallout">
            <a:avLst>
              <a:gd name="adj1" fmla="val 35253"/>
              <a:gd name="adj2" fmla="val 25000"/>
              <a:gd name="adj3" fmla="val 38914"/>
              <a:gd name="adj4" fmla="val 649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 err="1"/>
              <a:t>zmijača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210396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585822A6-958E-48F3-978A-14E9921DD48D}"/>
              </a:ext>
            </a:extLst>
          </p:cNvPr>
          <p:cNvSpPr txBox="1"/>
          <p:nvPr/>
        </p:nvSpPr>
        <p:spPr>
          <a:xfrm>
            <a:off x="467544" y="112474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Postoje i organizmi koji se ne kreću – sjedilački organizmi.</a:t>
            </a:r>
          </a:p>
        </p:txBody>
      </p:sp>
      <p:pic>
        <p:nvPicPr>
          <p:cNvPr id="4" name="Slika 3" descr="Slika na kojoj se prikazuje cvijet, sjedenje, komad, raznobojno&#10;&#10;Opis je automatski generiran">
            <a:extLst>
              <a:ext uri="{FF2B5EF4-FFF2-40B4-BE49-F238E27FC236}">
                <a16:creationId xmlns:a16="http://schemas.microsoft.com/office/drawing/2014/main" xmlns="" id="{69084F3A-A055-46D6-AC11-607DD1ADB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720" y="1483530"/>
            <a:ext cx="302433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Slika na kojoj se prikazuje trava, greben, polje, sjedenje&#10;&#10;Opis je automatski generiran">
            <a:extLst>
              <a:ext uri="{FF2B5EF4-FFF2-40B4-BE49-F238E27FC236}">
                <a16:creationId xmlns:a16="http://schemas.microsoft.com/office/drawing/2014/main" xmlns="" id="{769972B3-AC09-4534-B362-C04CBBEEC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0296" y="1483530"/>
            <a:ext cx="302433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 descr="Slika na kojoj se prikazuje trava, koralj, greben, ispaša&#10;&#10;Opis je automatski generiran">
            <a:extLst>
              <a:ext uri="{FF2B5EF4-FFF2-40B4-BE49-F238E27FC236}">
                <a16:creationId xmlns:a16="http://schemas.microsoft.com/office/drawing/2014/main" xmlns="" id="{74CC3FF1-4AB5-4634-92A6-0125780A4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3573016"/>
            <a:ext cx="3039365" cy="2726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lačić: strelica prema gore 8">
            <a:extLst>
              <a:ext uri="{FF2B5EF4-FFF2-40B4-BE49-F238E27FC236}">
                <a16:creationId xmlns:a16="http://schemas.microsoft.com/office/drawing/2014/main" xmlns="" id="{FCED80A1-29C0-4659-8E47-AE210A30A96B}"/>
              </a:ext>
            </a:extLst>
          </p:cNvPr>
          <p:cNvSpPr/>
          <p:nvPr/>
        </p:nvSpPr>
        <p:spPr>
          <a:xfrm>
            <a:off x="971600" y="3933056"/>
            <a:ext cx="1628356" cy="792088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moruzgva</a:t>
            </a:r>
          </a:p>
        </p:txBody>
      </p:sp>
      <p:sp>
        <p:nvSpPr>
          <p:cNvPr id="10" name="Oblačić: strelica prema gore 9">
            <a:extLst>
              <a:ext uri="{FF2B5EF4-FFF2-40B4-BE49-F238E27FC236}">
                <a16:creationId xmlns:a16="http://schemas.microsoft.com/office/drawing/2014/main" xmlns="" id="{32C0EE1E-8546-4791-AE72-F9B682A60284}"/>
              </a:ext>
            </a:extLst>
          </p:cNvPr>
          <p:cNvSpPr/>
          <p:nvPr/>
        </p:nvSpPr>
        <p:spPr>
          <a:xfrm>
            <a:off x="6191274" y="4008943"/>
            <a:ext cx="1628356" cy="792088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alga</a:t>
            </a:r>
          </a:p>
        </p:txBody>
      </p:sp>
      <p:sp>
        <p:nvSpPr>
          <p:cNvPr id="11" name="Oblačić: strelica prema dolje 10">
            <a:extLst>
              <a:ext uri="{FF2B5EF4-FFF2-40B4-BE49-F238E27FC236}">
                <a16:creationId xmlns:a16="http://schemas.microsoft.com/office/drawing/2014/main" xmlns="" id="{F2FC5DBA-4271-4BC6-ADB4-AD7FCC6EC326}"/>
              </a:ext>
            </a:extLst>
          </p:cNvPr>
          <p:cNvSpPr/>
          <p:nvPr/>
        </p:nvSpPr>
        <p:spPr>
          <a:xfrm>
            <a:off x="3896102" y="2760698"/>
            <a:ext cx="1323972" cy="1080120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spužva</a:t>
            </a:r>
          </a:p>
        </p:txBody>
      </p:sp>
    </p:spTree>
    <p:extLst>
      <p:ext uri="{BB962C8B-B14F-4D97-AF65-F5344CB8AC3E}">
        <p14:creationId xmlns:p14="http://schemas.microsoft.com/office/powerpoint/2010/main" xmlns="" val="3703622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32F22365-F73D-4D7D-AD5E-F26F3F838ED5}"/>
              </a:ext>
            </a:extLst>
          </p:cNvPr>
          <p:cNvSpPr txBox="1"/>
          <p:nvPr/>
        </p:nvSpPr>
        <p:spPr>
          <a:xfrm>
            <a:off x="899592" y="1196752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tx2"/>
                </a:solidFill>
              </a:rPr>
              <a:t>Dišu li organizmi u </a:t>
            </a:r>
            <a:r>
              <a:rPr lang="hr-HR" sz="2800" dirty="0" smtClean="0">
                <a:solidFill>
                  <a:schemeClr val="tx2"/>
                </a:solidFill>
              </a:rPr>
              <a:t>vodi?</a:t>
            </a:r>
            <a:endParaRPr lang="hr-HR" sz="2800" dirty="0">
              <a:solidFill>
                <a:schemeClr val="tx2"/>
              </a:solidFill>
            </a:endParaRPr>
          </a:p>
          <a:p>
            <a:endParaRPr lang="hr-HR" sz="2800" dirty="0"/>
          </a:p>
          <a:p>
            <a:r>
              <a:rPr lang="hr-HR" sz="2800" dirty="0">
                <a:hlinkClick r:id="rId2"/>
              </a:rPr>
              <a:t>Istraži odakle mjehurići u čaši</a:t>
            </a:r>
            <a:endParaRPr lang="hr-HR" sz="2800" dirty="0"/>
          </a:p>
          <a:p>
            <a:r>
              <a:rPr lang="hr-HR" sz="2800" dirty="0"/>
              <a:t>DDS</a:t>
            </a:r>
          </a:p>
          <a:p>
            <a:endParaRPr lang="hr-HR" sz="2800" dirty="0">
              <a:solidFill>
                <a:schemeClr val="tx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D96E722-D9C2-4B0A-8F1E-F159497B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2060848"/>
            <a:ext cx="67609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4CA2A9A3-51F8-43C2-A0B0-7BB766D79A1A}"/>
              </a:ext>
            </a:extLst>
          </p:cNvPr>
          <p:cNvSpPr txBox="1"/>
          <p:nvPr/>
        </p:nvSpPr>
        <p:spPr>
          <a:xfrm>
            <a:off x="899592" y="292494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U vodi se otapaju i plinovi. Na njihovu topljivost utječe temperatura vode. Ribama za disanje služe škrge. </a:t>
            </a:r>
          </a:p>
        </p:txBody>
      </p:sp>
      <p:pic>
        <p:nvPicPr>
          <p:cNvPr id="7" name="Slika 6" descr="Slika na kojoj se prikazuje objekt, hrana, na zatvorenom, motor&#10;&#10;Opis je automatski generiran">
            <a:extLst>
              <a:ext uri="{FF2B5EF4-FFF2-40B4-BE49-F238E27FC236}">
                <a16:creationId xmlns:a16="http://schemas.microsoft.com/office/drawing/2014/main" xmlns="" id="{5DE9CFB1-3D16-41C1-9495-885158323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861048"/>
            <a:ext cx="4126451" cy="2362784"/>
          </a:xfrm>
          <a:prstGeom prst="rect">
            <a:avLst/>
          </a:prstGeom>
        </p:spPr>
      </p:pic>
      <p:sp>
        <p:nvSpPr>
          <p:cNvPr id="8" name="Oblačić: strelica ulijevo 7">
            <a:extLst>
              <a:ext uri="{FF2B5EF4-FFF2-40B4-BE49-F238E27FC236}">
                <a16:creationId xmlns:a16="http://schemas.microsoft.com/office/drawing/2014/main" xmlns="" id="{0F9DE8C2-F0AA-4175-873C-52856377ACE5}"/>
              </a:ext>
            </a:extLst>
          </p:cNvPr>
          <p:cNvSpPr/>
          <p:nvPr/>
        </p:nvSpPr>
        <p:spPr>
          <a:xfrm>
            <a:off x="4499992" y="4077072"/>
            <a:ext cx="2448272" cy="1967901"/>
          </a:xfrm>
          <a:prstGeom prst="left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400" dirty="0"/>
              <a:t>Škrge riba </a:t>
            </a:r>
            <a:r>
              <a:rPr lang="hr-HR" sz="2400" dirty="0" smtClean="0"/>
              <a:t>listićave su građe</a:t>
            </a:r>
            <a:r>
              <a:rPr lang="hr-H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6657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01B7ECCA-9197-46B3-B237-CEA49888ABAB}"/>
              </a:ext>
            </a:extLst>
          </p:cNvPr>
          <p:cNvSpPr/>
          <p:nvPr/>
        </p:nvSpPr>
        <p:spPr>
          <a:xfrm>
            <a:off x="5004048" y="5013176"/>
            <a:ext cx="3450210" cy="1584176"/>
          </a:xfrm>
          <a:prstGeom prst="roundRect">
            <a:avLst>
              <a:gd name="adj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000" b="1" dirty="0">
                <a:solidFill>
                  <a:schemeClr val="tx1"/>
                </a:solidFill>
              </a:rPr>
              <a:t>Sad znam i ovo</a:t>
            </a:r>
            <a:r>
              <a:rPr lang="hr-HR" sz="2000" dirty="0">
                <a:solidFill>
                  <a:schemeClr val="tx1"/>
                </a:solidFill>
              </a:rPr>
              <a:t>: potpora tijela, izduljen (vretenast) oblik tijela, plivaće kožice, strujanje vode, valovi, plima i oseka, topljivost kisika u vodi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8AC0BFCA-7B8B-458B-99DE-718704B58891}"/>
              </a:ext>
            </a:extLst>
          </p:cNvPr>
          <p:cNvSpPr txBox="1"/>
          <p:nvPr/>
        </p:nvSpPr>
        <p:spPr>
          <a:xfrm>
            <a:off x="467544" y="1196752"/>
            <a:ext cx="63727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Za kraj samoprocijenite svoje </a:t>
            </a:r>
            <a:r>
              <a:rPr lang="hr-HR" sz="3200" dirty="0" smtClean="0"/>
              <a:t>znanje!</a:t>
            </a:r>
            <a:endParaRPr lang="hr-HR" sz="3200" dirty="0"/>
          </a:p>
          <a:p>
            <a:endParaRPr lang="hr-HR" sz="3200" dirty="0"/>
          </a:p>
          <a:p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11FA1F84-F737-44BE-9690-EE88A196F48D}"/>
              </a:ext>
            </a:extLst>
          </p:cNvPr>
          <p:cNvSpPr txBox="1"/>
          <p:nvPr/>
        </p:nvSpPr>
        <p:spPr>
          <a:xfrm>
            <a:off x="1547664" y="5085184"/>
            <a:ext cx="3348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hlinkClick r:id="rId2"/>
              </a:rPr>
              <a:t>Provjerite svoje znanje</a:t>
            </a:r>
            <a:endParaRPr lang="hr-HR" sz="2800" dirty="0"/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B08DC464-A9ED-47EE-8218-8C6442E4FC08}"/>
              </a:ext>
            </a:extLst>
          </p:cNvPr>
          <p:cNvSpPr/>
          <p:nvPr/>
        </p:nvSpPr>
        <p:spPr>
          <a:xfrm>
            <a:off x="467544" y="1988840"/>
            <a:ext cx="7623773" cy="2664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800" dirty="0"/>
              <a:t>3, 2, 1 procjena</a:t>
            </a:r>
          </a:p>
          <a:p>
            <a:endParaRPr lang="hr-HR" sz="2800" dirty="0"/>
          </a:p>
          <a:p>
            <a:r>
              <a:rPr lang="hr-HR" sz="2800" dirty="0"/>
              <a:t>Napišite </a:t>
            </a:r>
            <a:r>
              <a:rPr lang="hr-HR" sz="2800" b="1" dirty="0"/>
              <a:t>3</a:t>
            </a:r>
            <a:r>
              <a:rPr lang="hr-HR" sz="2800" dirty="0"/>
              <a:t> stvari koje ste na ovom satu zapamtili.</a:t>
            </a:r>
          </a:p>
          <a:p>
            <a:r>
              <a:rPr lang="hr-HR" sz="2800" dirty="0"/>
              <a:t>Napišite </a:t>
            </a:r>
            <a:r>
              <a:rPr lang="hr-HR" sz="2800" b="1" dirty="0"/>
              <a:t>2</a:t>
            </a:r>
            <a:r>
              <a:rPr lang="hr-HR" sz="2800" dirty="0"/>
              <a:t> stvari koje razumijete.</a:t>
            </a:r>
          </a:p>
          <a:p>
            <a:r>
              <a:rPr lang="hr-HR" sz="2800" dirty="0"/>
              <a:t>Napišite </a:t>
            </a:r>
            <a:r>
              <a:rPr lang="hr-HR" sz="2800" b="1" dirty="0"/>
              <a:t>1</a:t>
            </a:r>
            <a:r>
              <a:rPr lang="hr-HR" sz="2800" dirty="0"/>
              <a:t> stvar koja </a:t>
            </a:r>
            <a:r>
              <a:rPr lang="hr-HR" sz="2800"/>
              <a:t>vas zbunjuje.</a:t>
            </a:r>
            <a:endParaRPr lang="hr-HR" sz="2800" dirty="0"/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90CD1A58-942F-476F-816B-9F5EEE0C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5157192"/>
            <a:ext cx="864095" cy="77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73381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xmlns="" id="{01895635-B7B8-4E64-B75A-1D29D0AA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1100" kern="1200"/>
              <a:t/>
            </a:r>
            <a:br>
              <a:rPr lang="en-US" sz="1100" kern="1200"/>
            </a:br>
            <a:r>
              <a:rPr lang="en-US" sz="1100" kern="1200"/>
              <a:t/>
            </a:r>
            <a:br>
              <a:rPr lang="en-US" sz="1100" kern="1200"/>
            </a:br>
            <a:r>
              <a:rPr lang="en-US" sz="1100" kern="1200"/>
              <a:t/>
            </a:r>
            <a:br>
              <a:rPr lang="en-US" sz="1100" kern="1200"/>
            </a:br>
            <a:r>
              <a:rPr lang="en-US" sz="1100" kern="1200"/>
              <a:t/>
            </a:r>
            <a:br>
              <a:rPr lang="en-US" sz="1100" kern="1200"/>
            </a:br>
            <a:r>
              <a:rPr lang="en-US" sz="1100" kern="1200"/>
              <a:t/>
            </a:r>
            <a:br>
              <a:rPr lang="en-US" sz="1100" kern="1200"/>
            </a:br>
            <a:r>
              <a:rPr lang="en-US" sz="1100" kern="1200"/>
              <a:t> </a:t>
            </a:r>
            <a:br>
              <a:rPr lang="en-US" sz="1100" kern="1200"/>
            </a:br>
            <a:endParaRPr lang="en-US" sz="1100" kern="120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082F00B-A2DD-4661-9192-A12C78EC57C1}"/>
              </a:ext>
            </a:extLst>
          </p:cNvPr>
          <p:cNvSpPr txBox="1"/>
          <p:nvPr/>
        </p:nvSpPr>
        <p:spPr>
          <a:xfrm>
            <a:off x="827584" y="1124744"/>
            <a:ext cx="7859216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Arial" pitchFamily="34" charset="0"/>
            </a:pPr>
            <a:endParaRPr lang="hr-HR" sz="3600" dirty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34" charset="0"/>
            </a:pPr>
            <a:r>
              <a:rPr lang="en-US" sz="2800" dirty="0"/>
              <a:t> </a:t>
            </a:r>
            <a:r>
              <a:rPr lang="hr-HR" sz="2800" dirty="0"/>
              <a:t>           </a:t>
            </a:r>
            <a:endParaRPr lang="en-US" sz="2800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94782F9B-049B-4B76-932B-B7B157D533C4}"/>
              </a:ext>
            </a:extLst>
          </p:cNvPr>
          <p:cNvSpPr txBox="1"/>
          <p:nvPr/>
        </p:nvSpPr>
        <p:spPr>
          <a:xfrm>
            <a:off x="971600" y="1124744"/>
            <a:ext cx="754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tx2"/>
                </a:solidFill>
              </a:rPr>
              <a:t>Kako je živjeti u vodi</a:t>
            </a:r>
          </a:p>
        </p:txBody>
      </p:sp>
      <p:pic>
        <p:nvPicPr>
          <p:cNvPr id="2" name="Picture 2" descr="Fish, Underwater, Corals, Sea, Ocean, Coral Reef">
            <a:extLst>
              <a:ext uri="{FF2B5EF4-FFF2-40B4-BE49-F238E27FC236}">
                <a16:creationId xmlns:a16="http://schemas.microsoft.com/office/drawing/2014/main" xmlns="" id="{061DC93B-3A9D-457C-81C7-BE8B80B6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513319" cy="445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509120"/>
            <a:ext cx="2971503" cy="20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08DF0B62-711C-4B85-BF72-29270E6176D4}"/>
              </a:ext>
            </a:extLst>
          </p:cNvPr>
          <p:cNvSpPr/>
          <p:nvPr/>
        </p:nvSpPr>
        <p:spPr>
          <a:xfrm>
            <a:off x="395536" y="1196752"/>
            <a:ext cx="3456384" cy="124299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Već znam</a:t>
            </a:r>
            <a:r>
              <a:rPr lang="hr-HR" sz="2000" dirty="0">
                <a:solidFill>
                  <a:schemeClr val="tx1"/>
                </a:solidFill>
              </a:rPr>
              <a:t>: gustoća vode, organizmi koji žive u vodi</a:t>
            </a:r>
          </a:p>
        </p:txBody>
      </p:sp>
      <p:pic>
        <p:nvPicPr>
          <p:cNvPr id="2050" name="Picture 2" descr="Fish, Animal, Food, Sea Life, Marine Life, Seafood">
            <a:extLst>
              <a:ext uri="{FF2B5EF4-FFF2-40B4-BE49-F238E27FC236}">
                <a16:creationId xmlns:a16="http://schemas.microsoft.com/office/drawing/2014/main" xmlns="" id="{6ACA42E7-C005-4064-B25C-046B8D1ED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2520280" cy="129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ak 4">
            <a:extLst>
              <a:ext uri="{FF2B5EF4-FFF2-40B4-BE49-F238E27FC236}">
                <a16:creationId xmlns:a16="http://schemas.microsoft.com/office/drawing/2014/main" xmlns="" id="{700061B8-9731-4CC3-A05C-30C4F518DD78}"/>
              </a:ext>
            </a:extLst>
          </p:cNvPr>
          <p:cNvSpPr/>
          <p:nvPr/>
        </p:nvSpPr>
        <p:spPr>
          <a:xfrm>
            <a:off x="323528" y="2780928"/>
            <a:ext cx="3836860" cy="201622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/>
              <a:t>Usporedite oblik ribe, brodova i čamaca. Razmislite kako različit oblik tijela utječe na kretanje kroz vodu.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653136"/>
            <a:ext cx="3024336" cy="201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924944"/>
            <a:ext cx="30480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lak 7">
            <a:extLst>
              <a:ext uri="{FF2B5EF4-FFF2-40B4-BE49-F238E27FC236}">
                <a16:creationId xmlns:a16="http://schemas.microsoft.com/office/drawing/2014/main" xmlns="" id="{84EFADEF-C8D1-410E-90CD-14B641D4BDF7}"/>
              </a:ext>
            </a:extLst>
          </p:cNvPr>
          <p:cNvSpPr/>
          <p:nvPr/>
        </p:nvSpPr>
        <p:spPr>
          <a:xfrm>
            <a:off x="4572000" y="1124744"/>
            <a:ext cx="4320480" cy="187220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/>
              <a:t>Usporedite biljke ili alge koje žive u morima ili kopnenim vodama s kopnenim biljkama. Koje razlike uočavate?</a:t>
            </a:r>
          </a:p>
        </p:txBody>
      </p:sp>
    </p:spTree>
    <p:extLst>
      <p:ext uri="{BB962C8B-B14F-4D97-AF65-F5344CB8AC3E}">
        <p14:creationId xmlns:p14="http://schemas.microsoft.com/office/powerpoint/2010/main" xmlns="" val="1890293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741677FF-54C3-4262-ADE0-17F6268ACBC4}"/>
              </a:ext>
            </a:extLst>
          </p:cNvPr>
          <p:cNvSpPr txBox="1"/>
          <p:nvPr/>
        </p:nvSpPr>
        <p:spPr>
          <a:xfrm>
            <a:off x="611560" y="119675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Voda je gušća od zraka i snažna je </a:t>
            </a:r>
            <a:r>
              <a:rPr lang="hr-HR" sz="2400" b="1" dirty="0">
                <a:solidFill>
                  <a:schemeClr val="tx2"/>
                </a:solidFill>
              </a:rPr>
              <a:t>potpora </a:t>
            </a:r>
            <a:r>
              <a:rPr lang="hr-HR" sz="2400" dirty="0"/>
              <a:t>organizmima u njoj.</a:t>
            </a:r>
          </a:p>
        </p:txBody>
      </p:sp>
      <p:pic>
        <p:nvPicPr>
          <p:cNvPr id="13314" name="Picture 2" descr="Aquarium, Angelfish, Fish, Underwater, Animals, N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480720" cy="4320480"/>
          </a:xfrm>
          <a:prstGeom prst="rect">
            <a:avLst/>
          </a:prstGeom>
          <a:noFill/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xmlns="" id="{BF705111-5174-42F4-91A3-25F83850AB94}"/>
              </a:ext>
            </a:extLst>
          </p:cNvPr>
          <p:cNvSpPr/>
          <p:nvPr/>
        </p:nvSpPr>
        <p:spPr>
          <a:xfrm rot="555798">
            <a:off x="4782648" y="1952382"/>
            <a:ext cx="4205165" cy="2281238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/>
              <a:t>Primjerice, u akvariju možemo vidjeti biljke koje lijepo izgledaju. No, kada te biljke izvadimo iz vode one neće zadržati svoj oblik i uspravan položaj.</a:t>
            </a:r>
          </a:p>
        </p:txBody>
      </p:sp>
    </p:spTree>
    <p:extLst>
      <p:ext uri="{BB962C8B-B14F-4D97-AF65-F5344CB8AC3E}">
        <p14:creationId xmlns:p14="http://schemas.microsoft.com/office/powerpoint/2010/main" xmlns="" val="113242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2276872"/>
            <a:ext cx="3888432" cy="291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9158" y="2276873"/>
            <a:ext cx="4379306" cy="29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niOkvir 1">
            <a:extLst>
              <a:ext uri="{FF2B5EF4-FFF2-40B4-BE49-F238E27FC236}">
                <a16:creationId xmlns:a16="http://schemas.microsoft.com/office/drawing/2014/main" xmlns="" id="{741677FF-54C3-4262-ADE0-17F6268ACBC4}"/>
              </a:ext>
            </a:extLst>
          </p:cNvPr>
          <p:cNvSpPr txBox="1"/>
          <p:nvPr/>
        </p:nvSpPr>
        <p:spPr>
          <a:xfrm>
            <a:off x="611560" y="155679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Morska salata u moru i morska salata kada ju izvadimo iz mora.</a:t>
            </a:r>
            <a:endParaRPr lang="hr-HR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B423B000-E839-4CF0-AEF3-96BF0CDF7B59}"/>
              </a:ext>
            </a:extLst>
          </p:cNvPr>
          <p:cNvSpPr txBox="1"/>
          <p:nvPr/>
        </p:nvSpPr>
        <p:spPr>
          <a:xfrm>
            <a:off x="755576" y="1052736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Iako je gustoća vode dobar potporanj organizmima u njoj, ona daje i veći otpor pri kretanju pa su organizmi razvili niz </a:t>
            </a:r>
          </a:p>
          <a:p>
            <a:r>
              <a:rPr lang="hr-HR" sz="2400" b="1" dirty="0">
                <a:solidFill>
                  <a:schemeClr val="tx2"/>
                </a:solidFill>
              </a:rPr>
              <a:t>prilagodbi za kretanje:</a:t>
            </a:r>
          </a:p>
        </p:txBody>
      </p:sp>
      <p:pic>
        <p:nvPicPr>
          <p:cNvPr id="4" name="Slika 3" descr="Slika na kojoj se prikazuje voda, riba, plavo, bazen&#10;&#10;Opis je automatski generiran">
            <a:extLst>
              <a:ext uri="{FF2B5EF4-FFF2-40B4-BE49-F238E27FC236}">
                <a16:creationId xmlns:a16="http://schemas.microsoft.com/office/drawing/2014/main" xmlns="" id="{B6F979C2-B6BE-43AF-80F3-53545BF8E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2492896"/>
            <a:ext cx="5255872" cy="3504657"/>
          </a:xfrm>
          <a:prstGeom prst="rect">
            <a:avLst/>
          </a:prstGeom>
        </p:spPr>
      </p:pic>
      <p:sp>
        <p:nvSpPr>
          <p:cNvPr id="6" name="Oblačić: strelica prema dolje 5">
            <a:extLst>
              <a:ext uri="{FF2B5EF4-FFF2-40B4-BE49-F238E27FC236}">
                <a16:creationId xmlns:a16="http://schemas.microsoft.com/office/drawing/2014/main" xmlns="" id="{2ACBA632-F9CB-4572-9583-14F70118D175}"/>
              </a:ext>
            </a:extLst>
          </p:cNvPr>
          <p:cNvSpPr/>
          <p:nvPr/>
        </p:nvSpPr>
        <p:spPr>
          <a:xfrm>
            <a:off x="3707904" y="2204864"/>
            <a:ext cx="2592288" cy="1440160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Oblik tijela je izdužen u obliku </a:t>
            </a:r>
            <a:r>
              <a:rPr lang="hr-HR" sz="2000" b="1" dirty="0"/>
              <a:t>vretena.</a:t>
            </a:r>
          </a:p>
        </p:txBody>
      </p:sp>
      <p:sp>
        <p:nvSpPr>
          <p:cNvPr id="7" name="Oblačić: strelica udesno 6">
            <a:extLst>
              <a:ext uri="{FF2B5EF4-FFF2-40B4-BE49-F238E27FC236}">
                <a16:creationId xmlns:a16="http://schemas.microsoft.com/office/drawing/2014/main" xmlns="" id="{47AB5E55-0B75-4F6A-B58A-3BB5413892D1}"/>
              </a:ext>
            </a:extLst>
          </p:cNvPr>
          <p:cNvSpPr/>
          <p:nvPr/>
        </p:nvSpPr>
        <p:spPr>
          <a:xfrm>
            <a:off x="395536" y="4005064"/>
            <a:ext cx="2376264" cy="1321261"/>
          </a:xfrm>
          <a:prstGeom prst="right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Udovi </a:t>
            </a:r>
            <a:r>
              <a:rPr lang="hr-HR" sz="2000" dirty="0" smtClean="0"/>
              <a:t>su u </a:t>
            </a:r>
            <a:r>
              <a:rPr lang="hr-HR" sz="2000" dirty="0"/>
              <a:t>obliku </a:t>
            </a:r>
            <a:r>
              <a:rPr lang="hr-HR" sz="2000" b="1" dirty="0"/>
              <a:t>peraja.</a:t>
            </a:r>
          </a:p>
        </p:txBody>
      </p:sp>
      <p:sp>
        <p:nvSpPr>
          <p:cNvPr id="8" name="Action Button: Movie 7">
            <a:hlinkClick r:id="rId3" highlightClick="1"/>
          </p:cNvPr>
          <p:cNvSpPr/>
          <p:nvPr/>
        </p:nvSpPr>
        <p:spPr>
          <a:xfrm>
            <a:off x="6948264" y="1844824"/>
            <a:ext cx="936104" cy="57606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9013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quid, Underwater, Marine, Fish, Aquatic, Dive, Diving">
            <a:extLst>
              <a:ext uri="{FF2B5EF4-FFF2-40B4-BE49-F238E27FC236}">
                <a16:creationId xmlns:a16="http://schemas.microsoft.com/office/drawing/2014/main" xmlns="" id="{D683285E-95C5-4881-A49E-D197C6E7B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312368" cy="2380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 descr="Slika na kojoj se prikazuje na otvorenom, voda, zeleno, velik&#10;&#10;Opis je automatski generiran">
            <a:extLst>
              <a:ext uri="{FF2B5EF4-FFF2-40B4-BE49-F238E27FC236}">
                <a16:creationId xmlns:a16="http://schemas.microsoft.com/office/drawing/2014/main" xmlns="" id="{8687C92A-4DFB-404F-8972-07422FE8B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861048"/>
            <a:ext cx="3674265" cy="2526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lačić: strelica ulijevo 3">
            <a:extLst>
              <a:ext uri="{FF2B5EF4-FFF2-40B4-BE49-F238E27FC236}">
                <a16:creationId xmlns:a16="http://schemas.microsoft.com/office/drawing/2014/main" xmlns="" id="{08234C3B-F359-46E4-B33E-61C3831123A8}"/>
              </a:ext>
            </a:extLst>
          </p:cNvPr>
          <p:cNvSpPr/>
          <p:nvPr/>
        </p:nvSpPr>
        <p:spPr>
          <a:xfrm>
            <a:off x="3707904" y="1844824"/>
            <a:ext cx="2232248" cy="1066933"/>
          </a:xfrm>
          <a:prstGeom prst="leftArrowCallout">
            <a:avLst>
              <a:gd name="adj1" fmla="val 26680"/>
              <a:gd name="adj2" fmla="val 23320"/>
              <a:gd name="adj3" fmla="val 25000"/>
              <a:gd name="adj4" fmla="val 717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Peraje lignje </a:t>
            </a:r>
          </a:p>
        </p:txBody>
      </p:sp>
      <p:sp>
        <p:nvSpPr>
          <p:cNvPr id="5" name="Oblačić: strelica udesno 4">
            <a:extLst>
              <a:ext uri="{FF2B5EF4-FFF2-40B4-BE49-F238E27FC236}">
                <a16:creationId xmlns:a16="http://schemas.microsoft.com/office/drawing/2014/main" xmlns="" id="{20D826D5-C7F4-4D63-AACF-39909295868C}"/>
              </a:ext>
            </a:extLst>
          </p:cNvPr>
          <p:cNvSpPr/>
          <p:nvPr/>
        </p:nvSpPr>
        <p:spPr>
          <a:xfrm>
            <a:off x="2195736" y="4437112"/>
            <a:ext cx="3024336" cy="1512168"/>
          </a:xfrm>
          <a:prstGeom prst="rightArrowCallout">
            <a:avLst>
              <a:gd name="adj1" fmla="val 22629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400" dirty="0"/>
              <a:t>Preobraženi udovi morskog lava</a:t>
            </a:r>
          </a:p>
        </p:txBody>
      </p:sp>
      <p:sp>
        <p:nvSpPr>
          <p:cNvPr id="6" name="Oblak 5">
            <a:extLst>
              <a:ext uri="{FF2B5EF4-FFF2-40B4-BE49-F238E27FC236}">
                <a16:creationId xmlns:a16="http://schemas.microsoft.com/office/drawing/2014/main" xmlns="" id="{A52544F0-F0C4-4E30-8BCE-A63B39CC18BA}"/>
              </a:ext>
            </a:extLst>
          </p:cNvPr>
          <p:cNvSpPr/>
          <p:nvPr/>
        </p:nvSpPr>
        <p:spPr>
          <a:xfrm>
            <a:off x="5868144" y="1484784"/>
            <a:ext cx="3060848" cy="201622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/>
              <a:t>Prisjeti se još nekih životinja koje su razvile udove u obliku peraja.</a:t>
            </a:r>
          </a:p>
        </p:txBody>
      </p:sp>
    </p:spTree>
    <p:extLst>
      <p:ext uri="{BB962C8B-B14F-4D97-AF65-F5344CB8AC3E}">
        <p14:creationId xmlns:p14="http://schemas.microsoft.com/office/powerpoint/2010/main" xmlns="" val="28277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gull, Bird, Animal, Flying, Close Up, Water Bird">
            <a:extLst>
              <a:ext uri="{FF2B5EF4-FFF2-40B4-BE49-F238E27FC236}">
                <a16:creationId xmlns:a16="http://schemas.microsoft.com/office/drawing/2014/main" xmlns="" id="{AE8A540E-BA19-4426-B310-4DF41D81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3322763" cy="260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lačić: strelica udesno 6">
            <a:extLst>
              <a:ext uri="{FF2B5EF4-FFF2-40B4-BE49-F238E27FC236}">
                <a16:creationId xmlns:a16="http://schemas.microsoft.com/office/drawing/2014/main" xmlns="" id="{91BB6982-7609-4617-942D-164EA626D52D}"/>
              </a:ext>
            </a:extLst>
          </p:cNvPr>
          <p:cNvSpPr/>
          <p:nvPr/>
        </p:nvSpPr>
        <p:spPr>
          <a:xfrm>
            <a:off x="3563888" y="4797152"/>
            <a:ext cx="2952328" cy="1224136"/>
          </a:xfrm>
          <a:prstGeom prst="rightArrowCallout">
            <a:avLst>
              <a:gd name="adj1" fmla="val 25000"/>
              <a:gd name="adj2" fmla="val 25000"/>
              <a:gd name="adj3" fmla="val 49899"/>
              <a:gd name="adj4" fmla="val 649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Plivaće kožice u galeba</a:t>
            </a:r>
          </a:p>
        </p:txBody>
      </p:sp>
      <p:sp>
        <p:nvSpPr>
          <p:cNvPr id="8" name="Oblak 7">
            <a:extLst>
              <a:ext uri="{FF2B5EF4-FFF2-40B4-BE49-F238E27FC236}">
                <a16:creationId xmlns:a16="http://schemas.microsoft.com/office/drawing/2014/main" xmlns="" id="{11B740C9-8423-4447-B275-76A0E445BDDB}"/>
              </a:ext>
            </a:extLst>
          </p:cNvPr>
          <p:cNvSpPr/>
          <p:nvPr/>
        </p:nvSpPr>
        <p:spPr>
          <a:xfrm>
            <a:off x="4932040" y="1124744"/>
            <a:ext cx="3456384" cy="244827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/>
              <a:t>Prisjetite se još nekih ptica koje imaju plivaće kožice između </a:t>
            </a:r>
            <a:r>
              <a:rPr lang="hr-HR" sz="2000" dirty="0" smtClean="0"/>
              <a:t>prstiju.</a:t>
            </a:r>
            <a:endParaRPr lang="hr-H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824757" cy="25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Oblačić: strelica ulijevo 5">
            <a:extLst>
              <a:ext uri="{FF2B5EF4-FFF2-40B4-BE49-F238E27FC236}">
                <a16:creationId xmlns:a16="http://schemas.microsoft.com/office/drawing/2014/main" xmlns="" id="{121D0936-4F5F-4221-BCE2-DEEFDC30F49D}"/>
              </a:ext>
            </a:extLst>
          </p:cNvPr>
          <p:cNvSpPr/>
          <p:nvPr/>
        </p:nvSpPr>
        <p:spPr>
          <a:xfrm rot="5400000">
            <a:off x="287524" y="2960948"/>
            <a:ext cx="1800200" cy="1728192"/>
          </a:xfrm>
          <a:prstGeom prst="left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t"/>
          <a:lstStyle/>
          <a:p>
            <a:r>
              <a:rPr lang="hr-HR" sz="2400" dirty="0"/>
              <a:t>Plivaće </a:t>
            </a:r>
            <a:r>
              <a:rPr lang="hr-HR" sz="2400" dirty="0" smtClean="0"/>
              <a:t>kožice u </a:t>
            </a:r>
            <a:r>
              <a:rPr lang="hr-HR" sz="2400" dirty="0"/>
              <a:t>žabe</a:t>
            </a:r>
          </a:p>
        </p:txBody>
      </p:sp>
    </p:spTree>
    <p:extLst>
      <p:ext uri="{BB962C8B-B14F-4D97-AF65-F5344CB8AC3E}">
        <p14:creationId xmlns:p14="http://schemas.microsoft.com/office/powerpoint/2010/main" xmlns="" val="370602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D24D4652-1DBC-4389-AD34-028AFD749F19}"/>
              </a:ext>
            </a:extLst>
          </p:cNvPr>
          <p:cNvSpPr txBox="1"/>
          <p:nvPr/>
        </p:nvSpPr>
        <p:spPr>
          <a:xfrm>
            <a:off x="539552" y="1268760"/>
            <a:ext cx="4896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hlinkClick r:id="rId2"/>
              </a:rPr>
              <a:t>Ispitaj s pomoću modela kako djeluje plivaći mjehur u riba</a:t>
            </a:r>
            <a:endParaRPr lang="hr-HR" sz="2400" dirty="0"/>
          </a:p>
          <a:p>
            <a:r>
              <a:rPr lang="hr-HR" sz="2400" dirty="0"/>
              <a:t>Radna bilježnica </a:t>
            </a:r>
            <a:r>
              <a:rPr lang="hr-HR" sz="2400" dirty="0" smtClean="0"/>
              <a:t>37. stranica</a:t>
            </a:r>
            <a:endParaRPr lang="hr-HR" sz="2400" dirty="0"/>
          </a:p>
          <a:p>
            <a:endParaRPr lang="hr-HR" sz="2400" dirty="0"/>
          </a:p>
          <a:p>
            <a:r>
              <a:rPr lang="hr-HR" sz="2400" b="1" dirty="0">
                <a:solidFill>
                  <a:schemeClr val="tx2"/>
                </a:solidFill>
              </a:rPr>
              <a:t>Plivaći mjehur </a:t>
            </a:r>
            <a:r>
              <a:rPr lang="hr-HR" sz="2400" dirty="0"/>
              <a:t>– zaseban organ važan za kretanje ribe gore i dolje kroz vodu. Kad se puni plinom, riba se podiže, a kad se prazni riba se spušta.</a:t>
            </a:r>
          </a:p>
        </p:txBody>
      </p:sp>
      <p:pic>
        <p:nvPicPr>
          <p:cNvPr id="1026" name="Picture 2" descr="Animal, Carp, Fish, Freshwater, Lake, River">
            <a:extLst>
              <a:ext uri="{FF2B5EF4-FFF2-40B4-BE49-F238E27FC236}">
                <a16:creationId xmlns:a16="http://schemas.microsoft.com/office/drawing/2014/main" xmlns="" id="{FDB05566-2385-459C-A779-8568D3BF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92896"/>
            <a:ext cx="2857473" cy="122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nimal, Carp, Fish, Freshwater, Lake, River">
            <a:extLst>
              <a:ext uri="{FF2B5EF4-FFF2-40B4-BE49-F238E27FC236}">
                <a16:creationId xmlns:a16="http://schemas.microsoft.com/office/drawing/2014/main" xmlns="" id="{2892FA42-9F1D-4EDA-9FA3-6B5F4875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229200"/>
            <a:ext cx="3286379" cy="122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ue, Water, Pattern, Sea, Tide, Waves, Ocean, Wave">
            <a:extLst>
              <a:ext uri="{FF2B5EF4-FFF2-40B4-BE49-F238E27FC236}">
                <a16:creationId xmlns:a16="http://schemas.microsoft.com/office/drawing/2014/main" xmlns="" id="{C6FED675-8185-4641-BDE1-7617D6C0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4"/>
            <a:ext cx="3419872" cy="170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relica: gore 2">
            <a:extLst>
              <a:ext uri="{FF2B5EF4-FFF2-40B4-BE49-F238E27FC236}">
                <a16:creationId xmlns:a16="http://schemas.microsoft.com/office/drawing/2014/main" xmlns="" id="{151B8F33-AC15-4133-88AD-FD12FBD32DD0}"/>
              </a:ext>
            </a:extLst>
          </p:cNvPr>
          <p:cNvSpPr/>
          <p:nvPr/>
        </p:nvSpPr>
        <p:spPr>
          <a:xfrm>
            <a:off x="6444208" y="3717032"/>
            <a:ext cx="1800200" cy="1427784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Mjehur se puni</a:t>
            </a:r>
          </a:p>
        </p:txBody>
      </p:sp>
      <p:sp>
        <p:nvSpPr>
          <p:cNvPr id="5" name="Oblak 4">
            <a:extLst>
              <a:ext uri="{FF2B5EF4-FFF2-40B4-BE49-F238E27FC236}">
                <a16:creationId xmlns:a16="http://schemas.microsoft.com/office/drawing/2014/main" xmlns="" id="{4D2BA31E-C832-440C-A6BF-8D40A54B157B}"/>
              </a:ext>
            </a:extLst>
          </p:cNvPr>
          <p:cNvSpPr/>
          <p:nvPr/>
        </p:nvSpPr>
        <p:spPr>
          <a:xfrm>
            <a:off x="971600" y="4365104"/>
            <a:ext cx="4060191" cy="237626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400" dirty="0"/>
              <a:t>Pokušajte objasniti zašto se mjehur puni plinom kada se riba  podiže.</a:t>
            </a:r>
          </a:p>
        </p:txBody>
      </p:sp>
    </p:spTree>
    <p:extLst>
      <p:ext uri="{BB962C8B-B14F-4D97-AF65-F5344CB8AC3E}">
        <p14:creationId xmlns:p14="http://schemas.microsoft.com/office/powerpoint/2010/main" xmlns="" val="34646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516</Words>
  <Application>Microsoft Office PowerPoint</Application>
  <PresentationFormat>On-screen Show (4:3)</PresentationFormat>
  <Paragraphs>61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 ISTRAŽUJEMO VAŽNOST VODE </vt:lpstr>
      <vt:lpstr>      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NIŠTA BEZ ENERGIJE </dc:title>
  <dc:creator>Doroteja Domjanović-Horvat</dc:creator>
  <cp:lastModifiedBy>sk-mpovalec</cp:lastModifiedBy>
  <cp:revision>69</cp:revision>
  <dcterms:created xsi:type="dcterms:W3CDTF">2020-11-22T11:57:28Z</dcterms:created>
  <dcterms:modified xsi:type="dcterms:W3CDTF">2021-08-11T10:16:44Z</dcterms:modified>
</cp:coreProperties>
</file>